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  <p:sldMasterId id="2147483686" r:id="rId3"/>
    <p:sldMasterId id="2147483698" r:id="rId4"/>
  </p:sldMasterIdLst>
  <p:notesMasterIdLst>
    <p:notesMasterId r:id="rId11"/>
  </p:notesMasterIdLst>
  <p:sldIdLst>
    <p:sldId id="257" r:id="rId5"/>
    <p:sldId id="261" r:id="rId6"/>
    <p:sldId id="262" r:id="rId7"/>
    <p:sldId id="263" r:id="rId8"/>
    <p:sldId id="260" r:id="rId9"/>
    <p:sldId id="259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DA28EC-4044-472E-9113-6387EB99CAC6}" type="datetimeFigureOut">
              <a:rPr lang="ru-RU" smtClean="0"/>
              <a:t>22.10.2014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ACC847-154B-4D0C-B10D-F53208A769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59454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5C1666-A73C-4957-8818-EEF5C334044F}" type="slidenum">
              <a:rPr lang="ru-RU">
                <a:solidFill>
                  <a:prstClr val="black"/>
                </a:solidFill>
              </a:rPr>
              <a:pPr/>
              <a:t>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11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63AD4-E3E0-4EB8-B9DC-D318BE0CFFF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10/22/2014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FE7D2-B5A6-415F-AB98-5C760E3C03B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2072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63AD4-E3E0-4EB8-B9DC-D318BE0CFFF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10/22/2014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FE7D2-B5A6-415F-AB98-5C760E3C03B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00696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63AD4-E3E0-4EB8-B9DC-D318BE0CFFF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10/22/2014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FE7D2-B5A6-415F-AB98-5C760E3C03B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34482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E89F3B-CA0B-42EA-A8B8-5625111BEB4B}" type="slidenum">
              <a:rPr lang="ru-RU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55184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FF354F-E81E-41F5-AA44-16A9F17C49C2}" type="slidenum">
              <a:rPr lang="en-US">
                <a:solidFill>
                  <a:prstClr val="white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13724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63AD4-E3E0-4EB8-B9DC-D318BE0CFFF8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22.10.2014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FE7D2-B5A6-415F-AB98-5C760E3C03B9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7456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63AD4-E3E0-4EB8-B9DC-D318BE0CFFF8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22.10.2014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FE7D2-B5A6-415F-AB98-5C760E3C03B9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3527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63AD4-E3E0-4EB8-B9DC-D318BE0CFFF8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22.10.2014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FE7D2-B5A6-415F-AB98-5C760E3C03B9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05375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63AD4-E3E0-4EB8-B9DC-D318BE0CFFF8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22.10.2014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FE7D2-B5A6-415F-AB98-5C760E3C03B9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45284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63AD4-E3E0-4EB8-B9DC-D318BE0CFFF8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22.10.2014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FE7D2-B5A6-415F-AB98-5C760E3C03B9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36386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63AD4-E3E0-4EB8-B9DC-D318BE0CFFF8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22.10.2014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FE7D2-B5A6-415F-AB98-5C760E3C03B9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2945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63AD4-E3E0-4EB8-B9DC-D318BE0CFFF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10/22/2014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FE7D2-B5A6-415F-AB98-5C760E3C03B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41072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63AD4-E3E0-4EB8-B9DC-D318BE0CFFF8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22.10.2014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FE7D2-B5A6-415F-AB98-5C760E3C03B9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4621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63AD4-E3E0-4EB8-B9DC-D318BE0CFFF8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22.10.2014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FE7D2-B5A6-415F-AB98-5C760E3C03B9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561204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63AD4-E3E0-4EB8-B9DC-D318BE0CFFF8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22.10.2014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FE7D2-B5A6-415F-AB98-5C760E3C03B9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580169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63AD4-E3E0-4EB8-B9DC-D318BE0CFFF8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22.10.2014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FE7D2-B5A6-415F-AB98-5C760E3C03B9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61758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63AD4-E3E0-4EB8-B9DC-D318BE0CFFF8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22.10.2014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FE7D2-B5A6-415F-AB98-5C760E3C03B9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920649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43200" y="1752600"/>
            <a:ext cx="5486400" cy="8382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743200" y="2743200"/>
            <a:ext cx="5486400" cy="457200"/>
          </a:xfrm>
        </p:spPr>
        <p:txBody>
          <a:bodyPr/>
          <a:lstStyle>
            <a:lvl1pPr marL="0" indent="0">
              <a:buFontTx/>
              <a:buNone/>
              <a:defRPr sz="2000"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80900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0901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0902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31D021B5-ED0D-4EC1-A2FC-AADEB3F1DE4C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529051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E4176E-3F3C-4789-B43E-74CB126E95B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684045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563624-9952-41B4-863F-01E78C1C37DE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382295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741613" y="1828800"/>
            <a:ext cx="2665412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559425" y="1828800"/>
            <a:ext cx="26670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07FD3D-FCFA-4838-A7D8-109BFE2A8D2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865399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970F0C-4100-407B-A177-5F18DE7C62B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4489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63AD4-E3E0-4EB8-B9DC-D318BE0CFFF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10/22/2014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FE7D2-B5A6-415F-AB98-5C760E3C03B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940286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0B4C7B-0C53-42E9-9347-BD963117464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421076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31AA9F-4A3D-4D30-8159-12774FEBD6FB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753057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ABB625-C1A9-4477-9365-2171B6B5B22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741631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E58537-767B-4174-B92E-4800A776287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676827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BE267C-4EF3-476C-9CFD-E0F6F45B02B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340415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6413" y="762000"/>
            <a:ext cx="1370012" cy="4953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741613" y="762000"/>
            <a:ext cx="3962400" cy="4953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B72C5B-E92D-47D9-8E88-7D9944D7D067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17687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28800" y="1524000"/>
            <a:ext cx="6096000" cy="1879600"/>
          </a:xfrm>
        </p:spPr>
        <p:txBody>
          <a:bodyPr anchor="b"/>
          <a:lstStyle>
            <a:lvl1pPr>
              <a:lnSpc>
                <a:spcPct val="95000"/>
              </a:lnSpc>
              <a:defRPr sz="5400"/>
            </a:lvl1pPr>
          </a:lstStyle>
          <a:p>
            <a:r>
              <a:rPr lang="en-US"/>
              <a:t>Образец заголовка</a:t>
            </a:r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11350" y="4076700"/>
            <a:ext cx="5861050" cy="12573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Образец подзаголовка</a:t>
            </a:r>
          </a:p>
        </p:txBody>
      </p:sp>
      <p:sp>
        <p:nvSpPr>
          <p:cNvPr id="115716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15717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15718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DAB61F1B-2212-427C-8B95-0599B0341B2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88523"/>
      </p:ext>
    </p:extLst>
  </p:cSld>
  <p:clrMapOvr>
    <a:masterClrMapping/>
  </p:clrMapOvr>
  <p:transition spd="med">
    <p:wipe dir="u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178130-3D67-4B51-B2B9-2E5B5DFBDB2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02364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B30D57-D04F-4F8F-9959-7A5ECC0EAC1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705542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2514600"/>
            <a:ext cx="3810000" cy="3581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514600"/>
            <a:ext cx="3810000" cy="3581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8536FF-F37B-45AF-946D-B02A10FB099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23238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63AD4-E3E0-4EB8-B9DC-D318BE0CFFF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10/22/2014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FE7D2-B5A6-415F-AB98-5C760E3C03B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086257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180FC5-984E-474A-97EE-1B6CDDEF4B2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868316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EDF6AB-292F-451C-A7DB-8611EA5C1E7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717153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53E93C-8210-4A5D-AC10-365ED5CA078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083328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DFF20F-6162-4E06-AE52-2142EB187C5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824191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BF135D-6609-47A5-B4B8-BE818F6D608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69008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43E3CC-E100-4EC4-BE15-8FB3EFF301F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392677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533400"/>
            <a:ext cx="1943100" cy="5562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533400"/>
            <a:ext cx="5676900" cy="55626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24FE5C-DAD2-4054-AB6D-0EF084F633D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53814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63AD4-E3E0-4EB8-B9DC-D318BE0CFFF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10/22/2014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FE7D2-B5A6-415F-AB98-5C760E3C03B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27040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63AD4-E3E0-4EB8-B9DC-D318BE0CFFF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10/22/2014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FE7D2-B5A6-415F-AB98-5C760E3C03B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1198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63AD4-E3E0-4EB8-B9DC-D318BE0CFFF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10/22/2014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FE7D2-B5A6-415F-AB98-5C760E3C03B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8036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63AD4-E3E0-4EB8-B9DC-D318BE0CFFF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10/22/2014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FE7D2-B5A6-415F-AB98-5C760E3C03B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81462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863AD4-E3E0-4EB8-B9DC-D318BE0CFFF8}" type="datetimeFigureOut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10/22/2014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DFE7D2-B5A6-415F-AB98-5C760E3C03B9}" type="slidenum">
              <a:rPr lang="en-US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71267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5B863AD4-E3E0-4EB8-B9DC-D318BE0CFFF8}" type="datetimeFigureOut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10/22/2014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F5DFE7D2-B5A6-415F-AB98-5C760E3C03B9}" type="slidenum">
              <a:rPr lang="en-US" smtClean="0">
                <a:solidFill>
                  <a:prstClr val="white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white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9503628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863AD4-E3E0-4EB8-B9DC-D318BE0CFFF8}" type="datetimeFigureOut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22.10.2014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DFE7D2-B5A6-415F-AB98-5C760E3C03B9}" type="slidenum">
              <a:rPr lang="ru-RU" smtClean="0">
                <a:solidFill>
                  <a:prstClr val="white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white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12625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41613" y="762000"/>
            <a:ext cx="548481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41613" y="1828800"/>
            <a:ext cx="5484812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798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5886450"/>
            <a:ext cx="1752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79551B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/>
          </a:p>
        </p:txBody>
      </p:sp>
      <p:sp>
        <p:nvSpPr>
          <p:cNvPr id="798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5886450"/>
            <a:ext cx="2895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79551B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ru-RU"/>
          </a:p>
        </p:txBody>
      </p:sp>
      <p:sp>
        <p:nvSpPr>
          <p:cNvPr id="798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477000" y="5886450"/>
            <a:ext cx="1752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79551B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7D43341C-D36F-4FAE-A42C-B66DFFDA815F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768943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rgbClr val="79551B"/>
          </a:solidFill>
          <a:latin typeface="Palatino Linotype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>
          <a:solidFill>
            <a:srgbClr val="79551B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>
          <a:solidFill>
            <a:srgbClr val="79551B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rgbClr val="79551B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>
          <a:solidFill>
            <a:srgbClr val="79551B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rgbClr val="79551B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533400"/>
            <a:ext cx="7772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заголовка</a:t>
            </a: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514600"/>
            <a:ext cx="77724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</a:p>
        </p:txBody>
      </p:sp>
      <p:sp>
        <p:nvSpPr>
          <p:cNvPr id="1146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146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146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DF57D0A2-04C0-4FC7-8253-8B871C84B0E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14695" name="FormatShape" descr="SKIING" hidden="1"/>
          <p:cNvSpPr>
            <a:spLocks noChangeArrowheads="1"/>
          </p:cNvSpPr>
          <p:nvPr/>
        </p:nvSpPr>
        <p:spPr bwMode="auto">
          <a:xfrm>
            <a:off x="-1333500" y="1701800"/>
            <a:ext cx="1181100" cy="825500"/>
          </a:xfrm>
          <a:prstGeom prst="rect">
            <a:avLst/>
          </a:prstGeom>
          <a:noFill/>
          <a:ln w="101600" cmpd="thinThick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2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0771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31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10.png"/><Relationship Id="rId4" Type="http://schemas.openxmlformats.org/officeDocument/2006/relationships/image" Target="../media/image5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slideLayout" Target="../slideLayouts/slideLayout15.xml"/><Relationship Id="rId1" Type="http://schemas.openxmlformats.org/officeDocument/2006/relationships/themeOverride" Target="../theme/themeOverr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771800" y="590549"/>
            <a:ext cx="5667351" cy="207645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b="1" spc="3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Федеральное агентство научных организаций</a:t>
            </a:r>
            <a:r>
              <a:rPr lang="ru-RU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Федеральное государственное бюджетное </a:t>
            </a:r>
            <a:r>
              <a:rPr lang="ru-RU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научное </a:t>
            </a:r>
            <a:r>
              <a:rPr lang="ru-RU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учреждение</a:t>
            </a:r>
            <a:br>
              <a:rPr lang="ru-RU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«Всероссийский научно-исследовательский институт </a:t>
            </a:r>
            <a:r>
              <a:rPr lang="ru-RU" sz="2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физиологии</a:t>
            </a:r>
            <a:r>
              <a:rPr lang="ru-RU" sz="2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биохимии и питания животных» </a:t>
            </a:r>
            <a:endParaRPr lang="ru-RU" sz="2200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19671" y="4941168"/>
            <a:ext cx="5961062" cy="290512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ru-RU" sz="1800" b="1" i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Директор                 </a:t>
            </a:r>
            <a:r>
              <a:rPr lang="en-US" sz="1800" b="1" i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                          </a:t>
            </a:r>
            <a:r>
              <a:rPr lang="ru-RU" sz="1800" b="1" i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к.б.н. </a:t>
            </a:r>
            <a:r>
              <a:rPr lang="en-US" sz="1800" b="1" i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 </a:t>
            </a:r>
            <a:r>
              <a:rPr lang="ru-RU" sz="1800" b="1" i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А.С. Ушаков</a:t>
            </a:r>
            <a:endParaRPr lang="ru-RU" sz="1800" b="1" i="1" dirty="0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4" name="Picture 6" descr="Фото46(1)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93789" y="724249"/>
            <a:ext cx="1906003" cy="148943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6" descr="bifip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1629" y="2308366"/>
            <a:ext cx="1856085" cy="358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1619672" y="3212976"/>
            <a:ext cx="6264696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Кормовые свойства и оценка эффективности скармливания БКД в рационах 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крупного рогатого скота</a:t>
            </a: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21321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66FF">
            <a:alpha val="4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134938"/>
            <a:ext cx="9144000" cy="438150"/>
            <a:chOff x="1" y="49"/>
            <a:chExt cx="5760" cy="276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" y="49"/>
              <a:ext cx="5760" cy="276"/>
              <a:chOff x="1" y="49"/>
              <a:chExt cx="5760" cy="276"/>
            </a:xfrm>
          </p:grpSpPr>
          <p:sp>
            <p:nvSpPr>
              <p:cNvPr id="7" name="Rectangle 4"/>
              <p:cNvSpPr>
                <a:spLocks noChangeArrowheads="1"/>
              </p:cNvSpPr>
              <p:nvPr/>
            </p:nvSpPr>
            <p:spPr bwMode="auto">
              <a:xfrm>
                <a:off x="1" y="277"/>
                <a:ext cx="5760" cy="48"/>
              </a:xfrm>
              <a:prstGeom prst="rect">
                <a:avLst/>
              </a:prstGeom>
              <a:gradFill rotWithShape="1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pic>
            <p:nvPicPr>
              <p:cNvPr id="10" name="Picture 5" descr="bifip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63" y="49"/>
                <a:ext cx="885" cy="1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1037" y="59"/>
              <a:ext cx="3900" cy="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ru-RU" sz="1200" b="1" i="1" dirty="0">
                  <a:solidFill>
                    <a:srgbClr val="FFFFFF"/>
                  </a:solidFill>
                  <a:latin typeface="Arial" pitchFamily="34" charset="0"/>
                </a:rPr>
                <a:t>ВНИИ </a:t>
              </a:r>
              <a:r>
                <a:rPr lang="ru-RU" sz="1200" b="1" i="1" dirty="0" smtClean="0">
                  <a:solidFill>
                    <a:srgbClr val="FFFFFF"/>
                  </a:solidFill>
                  <a:latin typeface="Arial" pitchFamily="34" charset="0"/>
                </a:rPr>
                <a:t>физиологии, биохимии и питания  животных</a:t>
              </a:r>
              <a:endParaRPr lang="ru-RU" sz="1200" b="1" i="1" dirty="0">
                <a:solidFill>
                  <a:srgbClr val="FFFFFF"/>
                </a:solidFill>
                <a:latin typeface="Arial" pitchFamily="34" charset="0"/>
              </a:endParaRPr>
            </a:p>
          </p:txBody>
        </p:sp>
      </p:grp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-324745" y="542846"/>
            <a:ext cx="968758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72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i="1" dirty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Рацион кормления телят с живой массой 130 </a:t>
            </a:r>
            <a:r>
              <a:rPr lang="ru-RU" sz="2000" b="1" i="1" dirty="0" smtClean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кг, </a:t>
            </a:r>
            <a:endParaRPr lang="ru-RU" sz="2000" b="1" i="1" dirty="0">
              <a:ln w="1905"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4572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i="1" dirty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находящихся в опыте с использованием в рационе кормовой белковой добавки   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3291002"/>
              </p:ext>
            </p:extLst>
          </p:nvPr>
        </p:nvGraphicFramePr>
        <p:xfrm>
          <a:off x="395535" y="1412776"/>
          <a:ext cx="8352930" cy="172819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{C4B1156A-380E-4F78-BDF5-A606A8083BF9}</a:tableStyleId>
              </a:tblPr>
              <a:tblGrid>
                <a:gridCol w="2117036"/>
                <a:gridCol w="995954"/>
                <a:gridCol w="995954"/>
                <a:gridCol w="995954"/>
                <a:gridCol w="1125924"/>
                <a:gridCol w="1061054"/>
                <a:gridCol w="1061054"/>
              </a:tblGrid>
              <a:tr h="192021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Корма</a:t>
                      </a:r>
                      <a:endParaRPr lang="ru-RU" sz="1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59992" marR="59992" marT="0" marB="0" anchor="ctr"/>
                </a:tc>
                <a:tc grid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Группа</a:t>
                      </a:r>
                      <a:endParaRPr lang="ru-RU" sz="1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59992" marR="59992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202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116330" algn="l"/>
                        </a:tabLst>
                      </a:pPr>
                      <a:r>
                        <a:rPr lang="en-US" sz="12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</a:t>
                      </a:r>
                      <a:r>
                        <a:rPr lang="ru-RU" sz="12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(контрольная)</a:t>
                      </a:r>
                      <a:endParaRPr lang="ru-RU" sz="12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59992" marR="59992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II</a:t>
                      </a:r>
                      <a:r>
                        <a:rPr lang="ru-RU" sz="12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(опытная)</a:t>
                      </a:r>
                      <a:endParaRPr lang="ru-RU" sz="12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59992" marR="59992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202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утро</a:t>
                      </a:r>
                      <a:endParaRPr lang="ru-RU" sz="1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59992" marR="5999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обед</a:t>
                      </a:r>
                      <a:endParaRPr lang="ru-RU" sz="1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59992" marR="5999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вечер</a:t>
                      </a:r>
                      <a:endParaRPr lang="ru-RU" sz="12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59992" marR="5999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утро</a:t>
                      </a:r>
                      <a:endParaRPr lang="ru-RU" sz="12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59992" marR="5999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обед</a:t>
                      </a:r>
                      <a:endParaRPr lang="ru-RU" sz="12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59992" marR="5999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вечер</a:t>
                      </a:r>
                      <a:endParaRPr lang="ru-RU" sz="12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59992" marR="59992" marT="0" marB="0"/>
                </a:tc>
              </a:tr>
              <a:tr h="19202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Зеленая масса</a:t>
                      </a:r>
                      <a:endParaRPr lang="ru-RU" sz="12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59992" marR="5999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вволю</a:t>
                      </a:r>
                      <a:endParaRPr lang="ru-RU" sz="12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59992" marR="5999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вволю</a:t>
                      </a:r>
                      <a:endParaRPr lang="ru-RU" sz="1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59992" marR="5999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вволю</a:t>
                      </a:r>
                      <a:endParaRPr lang="ru-RU" sz="1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59992" marR="5999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вволю</a:t>
                      </a:r>
                      <a:endParaRPr lang="ru-RU" sz="12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59992" marR="5999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вволю</a:t>
                      </a:r>
                      <a:endParaRPr lang="ru-RU" sz="12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59992" marR="5999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вволю</a:t>
                      </a:r>
                      <a:endParaRPr lang="ru-RU" sz="12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59992" marR="59992" marT="0" marB="0" anchor="ctr"/>
                </a:tc>
              </a:tr>
              <a:tr h="19202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Комбикорм</a:t>
                      </a:r>
                      <a:endParaRPr lang="ru-RU" sz="12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59992" marR="5999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1200</a:t>
                      </a:r>
                      <a:endParaRPr lang="ru-RU" sz="12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59992" marR="5999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-</a:t>
                      </a:r>
                      <a:endParaRPr lang="ru-RU" sz="12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59992" marR="5999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1200</a:t>
                      </a:r>
                      <a:endParaRPr lang="ru-RU" sz="1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59992" marR="5999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750</a:t>
                      </a:r>
                      <a:endParaRPr lang="ru-RU" sz="12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59992" marR="5999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-</a:t>
                      </a:r>
                      <a:endParaRPr lang="ru-RU" sz="12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59992" marR="5999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750</a:t>
                      </a:r>
                      <a:endParaRPr lang="ru-RU" sz="12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59992" marR="59992" marT="0" marB="0" anchor="ctr"/>
                </a:tc>
              </a:tr>
              <a:tr h="7680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Кормовая добавка</a:t>
                      </a:r>
                      <a:endParaRPr lang="ru-RU" sz="1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59992" marR="5999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жмых подсолнечный 300</a:t>
                      </a:r>
                      <a:endParaRPr lang="ru-RU" sz="12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59992" marR="5999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-</a:t>
                      </a:r>
                      <a:endParaRPr lang="ru-RU" sz="12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59992" marR="5999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жмых подсолнечный 300</a:t>
                      </a:r>
                      <a:endParaRPr lang="ru-RU" sz="1200" b="1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59992" marR="5999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БКД </a:t>
                      </a:r>
                      <a:endParaRPr lang="ru-RU" sz="16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750</a:t>
                      </a:r>
                      <a:endParaRPr lang="ru-RU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59992" marR="5999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-</a:t>
                      </a:r>
                      <a:endParaRPr lang="ru-RU" sz="1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59992" marR="5999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БКД</a:t>
                      </a:r>
                      <a:endParaRPr lang="ru-RU" sz="1600" b="1" dirty="0" smtClean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ru-RU" sz="16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750</a:t>
                      </a:r>
                      <a:endParaRPr lang="ru-RU" sz="16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/>
                        <a:ea typeface="Times New Roman"/>
                      </a:endParaRPr>
                    </a:p>
                  </a:txBody>
                  <a:tcPr marL="59992" marR="59992" marT="0" marB="0" anchor="ctr"/>
                </a:tc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179512" y="3437105"/>
            <a:ext cx="878497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Рацион кормления телят с живой массой 160 кг </a:t>
            </a:r>
          </a:p>
          <a:p>
            <a:pPr indent="45720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(среднесуточным приростом живой массы 1000 г</a:t>
            </a:r>
            <a:r>
              <a:rPr lang="ru-RU" sz="2000" b="1" i="1" dirty="0" smtClean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sz="2000" b="1" i="1" dirty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находящихся в опыте с использованием в рационе </a:t>
            </a:r>
            <a:r>
              <a:rPr lang="ru-RU" sz="2000" b="1" i="1" dirty="0" smtClean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кормовой белковой добавки </a:t>
            </a:r>
            <a:endParaRPr lang="ru-RU" sz="2000" b="1" i="1" dirty="0">
              <a:ln w="1905"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9360188"/>
              </p:ext>
            </p:extLst>
          </p:nvPr>
        </p:nvGraphicFramePr>
        <p:xfrm>
          <a:off x="323528" y="4581126"/>
          <a:ext cx="8352930" cy="1872211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{1E171933-4619-4E11-9A3F-F7608DF75F80}</a:tableStyleId>
              </a:tblPr>
              <a:tblGrid>
                <a:gridCol w="2116482"/>
                <a:gridCol w="995694"/>
                <a:gridCol w="995694"/>
                <a:gridCol w="995694"/>
                <a:gridCol w="995694"/>
                <a:gridCol w="132116"/>
                <a:gridCol w="1060778"/>
                <a:gridCol w="1060778"/>
              </a:tblGrid>
              <a:tr h="252653">
                <a:tc rowSpan="3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Корма</a:t>
                      </a:r>
                    </a:p>
                  </a:txBody>
                  <a:tcPr marL="61394" marR="61394" marT="0" marB="0" anchor="ctr"/>
                </a:tc>
                <a:tc gridSpan="7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Группа</a:t>
                      </a:r>
                    </a:p>
                  </a:txBody>
                  <a:tcPr marL="61394" marR="61394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265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  <a:tabLst>
                          <a:tab pos="1116330" algn="l"/>
                        </a:tabLst>
                      </a:pPr>
                      <a:r>
                        <a:rPr lang="en-US" sz="1200" b="1" kern="1200" dirty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r>
                        <a:rPr lang="ru-RU" sz="1200" b="1" kern="1200" dirty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 (контрольная)</a:t>
                      </a:r>
                    </a:p>
                  </a:txBody>
                  <a:tcPr marL="61394" marR="61394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II</a:t>
                      </a:r>
                      <a:r>
                        <a:rPr lang="ru-RU" sz="1200" b="1" kern="1200" dirty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 (опытная)</a:t>
                      </a:r>
                    </a:p>
                  </a:txBody>
                  <a:tcPr marL="61394" marR="61394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265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утро</a:t>
                      </a:r>
                    </a:p>
                  </a:txBody>
                  <a:tcPr marL="61394" marR="61394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обед</a:t>
                      </a:r>
                    </a:p>
                  </a:txBody>
                  <a:tcPr marL="61394" marR="61394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вечер</a:t>
                      </a:r>
                    </a:p>
                  </a:txBody>
                  <a:tcPr marL="61394" marR="61394" marT="0" marB="0"/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утро</a:t>
                      </a:r>
                    </a:p>
                  </a:txBody>
                  <a:tcPr marL="61394" marR="61394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обед</a:t>
                      </a:r>
                    </a:p>
                  </a:txBody>
                  <a:tcPr marL="61394" marR="61394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вечер</a:t>
                      </a:r>
                    </a:p>
                  </a:txBody>
                  <a:tcPr marL="61394" marR="61394" marT="0" marB="0"/>
                </a:tc>
              </a:tr>
              <a:tr h="252653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Зеленая масса</a:t>
                      </a:r>
                    </a:p>
                  </a:txBody>
                  <a:tcPr marL="61394" marR="61394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вволю</a:t>
                      </a:r>
                    </a:p>
                  </a:txBody>
                  <a:tcPr marL="61394" marR="61394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вволю</a:t>
                      </a:r>
                    </a:p>
                  </a:txBody>
                  <a:tcPr marL="61394" marR="61394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вволю</a:t>
                      </a:r>
                    </a:p>
                  </a:txBody>
                  <a:tcPr marL="61394" marR="61394" marT="0" marB="0"/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вволю</a:t>
                      </a:r>
                    </a:p>
                  </a:txBody>
                  <a:tcPr marL="61394" marR="61394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вволю</a:t>
                      </a:r>
                    </a:p>
                  </a:txBody>
                  <a:tcPr marL="61394" marR="61394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вволю</a:t>
                      </a:r>
                    </a:p>
                  </a:txBody>
                  <a:tcPr marL="61394" marR="61394" marT="0" marB="0"/>
                </a:tc>
              </a:tr>
              <a:tr h="252653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Комбикорм</a:t>
                      </a:r>
                    </a:p>
                  </a:txBody>
                  <a:tcPr marL="61394" marR="61394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1450</a:t>
                      </a:r>
                    </a:p>
                  </a:txBody>
                  <a:tcPr marL="61394" marR="61394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61394" marR="61394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1450</a:t>
                      </a:r>
                    </a:p>
                  </a:txBody>
                  <a:tcPr marL="61394" marR="61394" marT="0" marB="0"/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1000</a:t>
                      </a:r>
                    </a:p>
                  </a:txBody>
                  <a:tcPr marL="61394" marR="61394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61394" marR="61394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1000</a:t>
                      </a:r>
                    </a:p>
                  </a:txBody>
                  <a:tcPr marL="61394" marR="61394" marT="0" marB="0"/>
                </a:tc>
              </a:tr>
              <a:tr h="608946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Кормовая добавка</a:t>
                      </a:r>
                    </a:p>
                  </a:txBody>
                  <a:tcPr marL="61394" marR="61394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жмых подсолнечный 300</a:t>
                      </a:r>
                    </a:p>
                  </a:txBody>
                  <a:tcPr marL="61394" marR="61394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61394" marR="61394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жмых подсолнечный 300</a:t>
                      </a:r>
                    </a:p>
                  </a:txBody>
                  <a:tcPr marL="61394" marR="61394" marT="0" marB="0"/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БКД </a:t>
                      </a:r>
                      <a:endParaRPr lang="ru-RU" sz="1600" b="1" kern="1200" dirty="0" smtClean="0">
                        <a:solidFill>
                          <a:schemeClr val="dk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750</a:t>
                      </a:r>
                      <a:endParaRPr lang="ru-RU" sz="1600" b="1" kern="1200" dirty="0">
                        <a:solidFill>
                          <a:schemeClr val="dk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1394" marR="61394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b="1" kern="1200" dirty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61394" marR="61394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БКД</a:t>
                      </a:r>
                      <a:endParaRPr lang="ru-RU" sz="1600" b="1" kern="1200" dirty="0" smtClean="0">
                        <a:solidFill>
                          <a:schemeClr val="dk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600" b="1" kern="1200" dirty="0">
                          <a:solidFill>
                            <a:schemeClr val="dk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750</a:t>
                      </a:r>
                    </a:p>
                  </a:txBody>
                  <a:tcPr marL="61394" marR="61394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333595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66FF">
            <a:alpha val="4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134938"/>
            <a:ext cx="9144000" cy="438150"/>
            <a:chOff x="1" y="49"/>
            <a:chExt cx="5760" cy="276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" y="49"/>
              <a:ext cx="5760" cy="276"/>
              <a:chOff x="1" y="49"/>
              <a:chExt cx="5760" cy="276"/>
            </a:xfrm>
          </p:grpSpPr>
          <p:sp>
            <p:nvSpPr>
              <p:cNvPr id="7" name="Rectangle 4"/>
              <p:cNvSpPr>
                <a:spLocks noChangeArrowheads="1"/>
              </p:cNvSpPr>
              <p:nvPr/>
            </p:nvSpPr>
            <p:spPr bwMode="auto">
              <a:xfrm>
                <a:off x="1" y="277"/>
                <a:ext cx="5760" cy="48"/>
              </a:xfrm>
              <a:prstGeom prst="rect">
                <a:avLst/>
              </a:prstGeom>
              <a:gradFill rotWithShape="1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pic>
            <p:nvPicPr>
              <p:cNvPr id="10" name="Picture 5" descr="bifip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63" y="49"/>
                <a:ext cx="885" cy="1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1037" y="59"/>
              <a:ext cx="3900" cy="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ru-RU" sz="1200" b="1" i="1" dirty="0">
                  <a:solidFill>
                    <a:srgbClr val="FFFFFF"/>
                  </a:solidFill>
                  <a:latin typeface="Arial" pitchFamily="34" charset="0"/>
                </a:rPr>
                <a:t>ВНИИ </a:t>
              </a:r>
              <a:r>
                <a:rPr lang="ru-RU" sz="1200" b="1" i="1" dirty="0" smtClean="0">
                  <a:solidFill>
                    <a:srgbClr val="FFFFFF"/>
                  </a:solidFill>
                  <a:latin typeface="Arial" pitchFamily="34" charset="0"/>
                </a:rPr>
                <a:t>физиологии, биохимии и питания  животных</a:t>
              </a:r>
              <a:endParaRPr lang="ru-RU" sz="1200" b="1" i="1" dirty="0">
                <a:solidFill>
                  <a:srgbClr val="FFFFFF"/>
                </a:solidFill>
                <a:latin typeface="Arial" pitchFamily="34" charset="0"/>
              </a:endParaRPr>
            </a:p>
          </p:txBody>
        </p:sp>
      </p:grpSp>
      <p:sp>
        <p:nvSpPr>
          <p:cNvPr id="9" name="Прямоугольник 8"/>
          <p:cNvSpPr/>
          <p:nvPr/>
        </p:nvSpPr>
        <p:spPr>
          <a:xfrm>
            <a:off x="98425" y="573088"/>
            <a:ext cx="878497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Рацион кормления телят с живой массой </a:t>
            </a:r>
            <a:r>
              <a:rPr lang="ru-RU" sz="2000" b="1" i="1" dirty="0" smtClean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190 </a:t>
            </a:r>
            <a:r>
              <a:rPr lang="ru-RU" sz="2000" b="1" i="1" dirty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кг </a:t>
            </a:r>
          </a:p>
          <a:p>
            <a:pPr indent="45720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(среднесуточным приростом живой массы 1000 г</a:t>
            </a:r>
            <a:r>
              <a:rPr lang="ru-RU" sz="2000" b="1" i="1" dirty="0" smtClean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ru-RU" sz="2000" b="1" i="1" dirty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находящихся в опыте с использованием в рационе </a:t>
            </a:r>
            <a:r>
              <a:rPr lang="ru-RU" sz="2000" b="1" i="1" dirty="0" smtClean="0">
                <a:ln w="1905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кормовой белковой добавки </a:t>
            </a:r>
            <a:endParaRPr lang="ru-RU" sz="2000" b="1" i="1" dirty="0">
              <a:ln w="1905"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312732"/>
              </p:ext>
            </p:extLst>
          </p:nvPr>
        </p:nvGraphicFramePr>
        <p:xfrm>
          <a:off x="614678" y="1772816"/>
          <a:ext cx="8280920" cy="18002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{1E171933-4619-4E11-9A3F-F7608DF75F80}</a:tableStyleId>
              </a:tblPr>
              <a:tblGrid>
                <a:gridCol w="2098237"/>
                <a:gridCol w="987110"/>
                <a:gridCol w="987110"/>
                <a:gridCol w="987110"/>
                <a:gridCol w="987110"/>
                <a:gridCol w="1182610"/>
                <a:gridCol w="1051633"/>
              </a:tblGrid>
              <a:tr h="241264">
                <a:tc rowSpan="3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Корма</a:t>
                      </a:r>
                      <a:endParaRPr lang="ru-RU" sz="1200" b="1" kern="12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1394" marR="61394" marT="0" marB="0" anchor="ctr"/>
                </a:tc>
                <a:tc gridSpan="6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Группа</a:t>
                      </a:r>
                      <a:endParaRPr lang="ru-RU" sz="1200" b="1" kern="12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1394" marR="61394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126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  <a:tabLst>
                          <a:tab pos="1116330" algn="l"/>
                        </a:tabLst>
                      </a:pPr>
                      <a:r>
                        <a:rPr lang="en-US" sz="1200" b="1" kern="12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</a:t>
                      </a:r>
                      <a:r>
                        <a:rPr lang="ru-RU" sz="1200" b="1" kern="12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(контрольная)</a:t>
                      </a:r>
                      <a:endParaRPr lang="ru-RU" sz="1200" b="1" kern="12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1394" marR="61394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US" sz="1200" b="1" kern="12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II</a:t>
                      </a:r>
                      <a:r>
                        <a:rPr lang="ru-RU" sz="1200" b="1" kern="12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(опытная)</a:t>
                      </a:r>
                      <a:endParaRPr lang="ru-RU" sz="1200" b="1" kern="12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1394" marR="61394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126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утро</a:t>
                      </a:r>
                      <a:endParaRPr lang="ru-RU" sz="1200" b="1" kern="12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1394" marR="61394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обед</a:t>
                      </a:r>
                      <a:endParaRPr lang="ru-RU" sz="1200" b="1" kern="12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1394" marR="61394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вечер</a:t>
                      </a:r>
                      <a:endParaRPr lang="ru-RU" sz="1200" b="1" kern="120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1394" marR="61394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утро</a:t>
                      </a:r>
                      <a:endParaRPr lang="ru-RU" sz="1200" b="1" kern="120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1394" marR="61394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обед</a:t>
                      </a:r>
                      <a:endParaRPr lang="ru-RU" sz="1200" b="1" kern="120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1394" marR="61394" marT="0" marB="0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вечер</a:t>
                      </a:r>
                      <a:endParaRPr lang="ru-RU" sz="1200" b="1" kern="120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1394" marR="61394" marT="0" marB="0"/>
                </a:tc>
              </a:tr>
              <a:tr h="241264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Зеленая масса</a:t>
                      </a:r>
                      <a:endParaRPr lang="ru-RU" sz="1200" b="1" kern="12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1394" marR="61394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вволю</a:t>
                      </a:r>
                      <a:endParaRPr lang="ru-RU" sz="1200" b="1" kern="120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1394" marR="61394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вволю</a:t>
                      </a:r>
                      <a:endParaRPr lang="ru-RU" sz="1200" b="1" kern="12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1394" marR="61394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вволю</a:t>
                      </a:r>
                      <a:endParaRPr lang="ru-RU" sz="1200" b="1" kern="12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1394" marR="61394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вволю</a:t>
                      </a:r>
                      <a:endParaRPr lang="ru-RU" sz="1200" b="1" kern="12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1394" marR="61394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вволю</a:t>
                      </a:r>
                      <a:endParaRPr lang="ru-RU" sz="1200" b="1" kern="12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1394" marR="61394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вволю</a:t>
                      </a:r>
                      <a:endParaRPr lang="ru-RU" sz="1200" b="1" kern="120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1394" marR="61394" marT="0" marB="0" anchor="ctr"/>
                </a:tc>
              </a:tr>
              <a:tr h="241264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Комбикорм</a:t>
                      </a:r>
                      <a:endParaRPr lang="ru-RU" sz="1200" b="1" kern="12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1394" marR="61394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1700</a:t>
                      </a:r>
                      <a:endParaRPr lang="ru-RU" sz="1200" b="1" kern="12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1394" marR="61394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-</a:t>
                      </a:r>
                      <a:endParaRPr lang="ru-RU" sz="1200" b="1" kern="120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1394" marR="61394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1700</a:t>
                      </a:r>
                      <a:endParaRPr lang="ru-RU" sz="1200" b="1" kern="12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1394" marR="61394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1250</a:t>
                      </a:r>
                      <a:endParaRPr lang="ru-RU" sz="1200" b="1" kern="12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1394" marR="61394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-</a:t>
                      </a:r>
                      <a:endParaRPr lang="ru-RU" sz="1200" b="1" kern="120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1394" marR="61394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b="1" kern="12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1250</a:t>
                      </a:r>
                      <a:endParaRPr lang="ru-RU" sz="1200" b="1" kern="12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1394" marR="61394" marT="0" marB="0" anchor="ctr"/>
                </a:tc>
              </a:tr>
              <a:tr h="593880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Кормовая добавка</a:t>
                      </a:r>
                      <a:endParaRPr lang="ru-RU" sz="1200" b="1" kern="12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1394" marR="61394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жмых подсолнечный 300</a:t>
                      </a:r>
                      <a:endParaRPr lang="ru-RU" sz="1200" b="1" kern="12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1394" marR="61394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-</a:t>
                      </a:r>
                      <a:endParaRPr lang="ru-RU" sz="1200" b="1" kern="12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1394" marR="61394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жмых подсолнечный 300</a:t>
                      </a:r>
                      <a:endParaRPr lang="ru-RU" sz="1200" b="1" kern="12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1394" marR="61394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БКД </a:t>
                      </a:r>
                      <a:endParaRPr lang="ru-RU" sz="1600" kern="1200" dirty="0" smtClean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750</a:t>
                      </a:r>
                      <a:endParaRPr lang="ru-RU" sz="1600" b="1" kern="12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1394" marR="61394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-</a:t>
                      </a:r>
                      <a:endParaRPr lang="ru-RU" sz="1600" b="1" kern="12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1394" marR="61394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БКД</a:t>
                      </a:r>
                      <a:endParaRPr lang="ru-RU" sz="1600" kern="1200" dirty="0" smtClean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ru-RU" sz="1600" kern="1200" dirty="0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ru-RU" sz="1600" kern="1200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750</a:t>
                      </a:r>
                      <a:endParaRPr lang="ru-RU" sz="1600" b="1" kern="1200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1394" marR="61394" marT="0" marB="0" anchor="ctr"/>
                </a:tc>
              </a:tr>
            </a:tbl>
          </a:graphicData>
        </a:graphic>
      </p:graphicFrame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415" y="3789040"/>
            <a:ext cx="3604505" cy="26922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3734363"/>
            <a:ext cx="2051720" cy="27469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725024"/>
            <a:ext cx="2160239" cy="289222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949341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66FF">
            <a:alpha val="4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0794" y="3619453"/>
            <a:ext cx="5606893" cy="30963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0" y="134938"/>
            <a:ext cx="9144000" cy="438150"/>
            <a:chOff x="1" y="49"/>
            <a:chExt cx="5760" cy="276"/>
          </a:xfrm>
        </p:grpSpPr>
        <p:grpSp>
          <p:nvGrpSpPr>
            <p:cNvPr id="6" name="Group 3"/>
            <p:cNvGrpSpPr>
              <a:grpSpLocks/>
            </p:cNvGrpSpPr>
            <p:nvPr/>
          </p:nvGrpSpPr>
          <p:grpSpPr bwMode="auto">
            <a:xfrm>
              <a:off x="1" y="49"/>
              <a:ext cx="5760" cy="276"/>
              <a:chOff x="1" y="49"/>
              <a:chExt cx="5760" cy="276"/>
            </a:xfrm>
          </p:grpSpPr>
          <p:sp>
            <p:nvSpPr>
              <p:cNvPr id="8" name="Rectangle 4"/>
              <p:cNvSpPr>
                <a:spLocks noChangeArrowheads="1"/>
              </p:cNvSpPr>
              <p:nvPr/>
            </p:nvSpPr>
            <p:spPr bwMode="auto">
              <a:xfrm>
                <a:off x="1" y="277"/>
                <a:ext cx="5760" cy="48"/>
              </a:xfrm>
              <a:prstGeom prst="rect">
                <a:avLst/>
              </a:prstGeom>
              <a:gradFill rotWithShape="1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pic>
            <p:nvPicPr>
              <p:cNvPr id="9" name="Picture 5" descr="bifip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63" y="49"/>
                <a:ext cx="885" cy="1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1037" y="59"/>
              <a:ext cx="3900" cy="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ru-RU" sz="1200" b="1" i="1" dirty="0">
                  <a:solidFill>
                    <a:srgbClr val="FFFFFF"/>
                  </a:solidFill>
                  <a:latin typeface="Arial" pitchFamily="34" charset="0"/>
                </a:rPr>
                <a:t>ВНИИ </a:t>
              </a:r>
              <a:r>
                <a:rPr lang="ru-RU" sz="1200" b="1" i="1" dirty="0" smtClean="0">
                  <a:solidFill>
                    <a:srgbClr val="FFFFFF"/>
                  </a:solidFill>
                  <a:latin typeface="Arial" pitchFamily="34" charset="0"/>
                </a:rPr>
                <a:t>физиологии, биохимии и питания  животных</a:t>
              </a:r>
              <a:endParaRPr lang="ru-RU" sz="1200" b="1" i="1" dirty="0">
                <a:solidFill>
                  <a:srgbClr val="FFFFFF"/>
                </a:solidFill>
                <a:latin typeface="Arial" pitchFamily="34" charset="0"/>
              </a:endParaRP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1484784"/>
            <a:ext cx="3240360" cy="194780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85571" y="836712"/>
            <a:ext cx="81521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Показатели продуктивности телят</a:t>
            </a:r>
            <a:endParaRPr lang="ru-RU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82349092"/>
      </p:ext>
    </p:extLst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63713" y="1341438"/>
            <a:ext cx="6096000" cy="3168650"/>
          </a:xfrm>
        </p:spPr>
        <p:txBody>
          <a:bodyPr/>
          <a:lstStyle/>
          <a:p>
            <a:r>
              <a:rPr lang="ru-RU" sz="6000" b="1" i="1">
                <a:solidFill>
                  <a:srgbClr val="0000FF"/>
                </a:solidFill>
                <a:latin typeface="Bookman Old Style" pitchFamily="18" charset="0"/>
              </a:rPr>
              <a:t>Благодарю</a:t>
            </a:r>
            <a:br>
              <a:rPr lang="ru-RU" sz="6000" b="1" i="1">
                <a:solidFill>
                  <a:srgbClr val="0000FF"/>
                </a:solidFill>
                <a:latin typeface="Bookman Old Style" pitchFamily="18" charset="0"/>
              </a:rPr>
            </a:br>
            <a:r>
              <a:rPr lang="ru-RU" sz="6000" b="1" i="1">
                <a:solidFill>
                  <a:srgbClr val="0000FF"/>
                </a:solidFill>
                <a:latin typeface="Bookman Old Style" pitchFamily="18" charset="0"/>
              </a:rPr>
              <a:t>за </a:t>
            </a:r>
            <a:br>
              <a:rPr lang="ru-RU" sz="6000" b="1" i="1">
                <a:solidFill>
                  <a:srgbClr val="0000FF"/>
                </a:solidFill>
                <a:latin typeface="Bookman Old Style" pitchFamily="18" charset="0"/>
              </a:rPr>
            </a:br>
            <a:r>
              <a:rPr lang="ru-RU" sz="6000" b="1" i="1">
                <a:solidFill>
                  <a:srgbClr val="0000FF"/>
                </a:solidFill>
                <a:latin typeface="Bookman Old Style" pitchFamily="18" charset="0"/>
              </a:rPr>
              <a:t>внимание !</a:t>
            </a:r>
            <a:endParaRPr lang="en-US" sz="6000" b="1" i="1">
              <a:solidFill>
                <a:srgbClr val="0000FF"/>
              </a:solidFill>
              <a:latin typeface="Bookman Old Style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8540038"/>
      </p:ext>
    </p:extLst>
  </p:cSld>
  <p:clrMapOvr>
    <a:masterClrMapping/>
  </p:clrMapOvr>
  <p:transition spd="med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67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67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67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" presetClass="exit" presetSubtype="10" fill="hold" grpId="1" nodeType="after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" dur="500"/>
                                        <p:tgtEl>
                                          <p:spTgt spid="1167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6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38" grpId="0"/>
      <p:bldP spid="116738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134938"/>
            <a:ext cx="9144000" cy="438150"/>
            <a:chOff x="1" y="49"/>
            <a:chExt cx="5760" cy="276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1" y="49"/>
              <a:ext cx="5760" cy="276"/>
              <a:chOff x="1" y="49"/>
              <a:chExt cx="5760" cy="276"/>
            </a:xfrm>
          </p:grpSpPr>
          <p:sp>
            <p:nvSpPr>
              <p:cNvPr id="7" name="Rectangle 4"/>
              <p:cNvSpPr>
                <a:spLocks noChangeArrowheads="1"/>
              </p:cNvSpPr>
              <p:nvPr/>
            </p:nvSpPr>
            <p:spPr bwMode="auto">
              <a:xfrm>
                <a:off x="1" y="277"/>
                <a:ext cx="5760" cy="48"/>
              </a:xfrm>
              <a:prstGeom prst="rect">
                <a:avLst/>
              </a:prstGeom>
              <a:gradFill rotWithShape="1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ru-RU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pic>
            <p:nvPicPr>
              <p:cNvPr id="10" name="Picture 5" descr="bifip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63" y="49"/>
                <a:ext cx="885" cy="17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1037" y="59"/>
              <a:ext cx="3900" cy="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fontAlgn="base">
                <a:spcBef>
                  <a:spcPct val="50000"/>
                </a:spcBef>
                <a:spcAft>
                  <a:spcPct val="0"/>
                </a:spcAft>
                <a:defRPr/>
              </a:pPr>
              <a:r>
                <a:rPr lang="ru-RU" sz="1200" b="1" i="1" dirty="0">
                  <a:solidFill>
                    <a:srgbClr val="FFFFFF"/>
                  </a:solidFill>
                  <a:latin typeface="Arial" pitchFamily="34" charset="0"/>
                </a:rPr>
                <a:t>ВНИИ </a:t>
              </a:r>
              <a:r>
                <a:rPr lang="ru-RU" sz="1200" b="1" i="1" dirty="0" smtClean="0">
                  <a:solidFill>
                    <a:srgbClr val="FFFFFF"/>
                  </a:solidFill>
                  <a:latin typeface="Arial" pitchFamily="34" charset="0"/>
                </a:rPr>
                <a:t>физиологии, </a:t>
              </a:r>
              <a:r>
                <a:rPr lang="ru-RU" sz="1200" b="1" i="1" dirty="0" smtClean="0">
                  <a:solidFill>
                    <a:srgbClr val="FFFFFF"/>
                  </a:solidFill>
                  <a:latin typeface="Arial" pitchFamily="34" charset="0"/>
                </a:rPr>
                <a:t>биохимии и питания  животных</a:t>
              </a:r>
              <a:endParaRPr lang="ru-RU" sz="1200" b="1" i="1" dirty="0">
                <a:solidFill>
                  <a:srgbClr val="FFFFFF"/>
                </a:solidFill>
                <a:latin typeface="Arial" pitchFamily="34" charset="0"/>
              </a:endParaRPr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359532" y="1052736"/>
            <a:ext cx="842493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Продолжение исследований предлагается развить по одному из следующих направлений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 algn="just">
              <a:buAutoNum type="arabicPeriod"/>
            </a:pP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Изучить 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максимально эффективную норму скармливания уже используемой добавки до достижения бычками сдаточной массы тела (450кг). Для этого одну 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группу 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бычков продолжить кормить из расчета 1/3 добавки, 2/3 комбикорма, а вторую 2/3 добавки и 1/3 комбикорма и сравнить уровень приростов и качество мяса при забое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54013" indent="-354013" algn="just"/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Изучить эффективность применения при выращивании и откорме бычков на мясо новой формы добавки до достижения бычками сдаточной массы тела (450кг (14 мес.).  Заменить в одной группе часть комбикорма и зафиксировать привесы и качество мяса 450 (14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мес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 Изучение </a:t>
            </a:r>
            <a:r>
              <a:rPr lang="ru-RU" sz="2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микробно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-ферментативных процессов в рубце и переваримости питательных веществ в желудочно-кишечном тракте, а также использование азота и энергии рационов на отложение.</a:t>
            </a:r>
          </a:p>
        </p:txBody>
      </p:sp>
    </p:spTree>
    <p:extLst>
      <p:ext uri="{BB962C8B-B14F-4D97-AF65-F5344CB8AC3E}">
        <p14:creationId xmlns:p14="http://schemas.microsoft.com/office/powerpoint/2010/main" val="4602761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S030006567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Шаблон оформления с коринфскими колоннами">
  <a:themeElements>
    <a:clrScheme name="Шаблон оформления с коринфскими колоннами 11">
      <a:dk1>
        <a:srgbClr val="3E3E5C"/>
      </a:dk1>
      <a:lt1>
        <a:srgbClr val="FFFFFF"/>
      </a:lt1>
      <a:dk2>
        <a:srgbClr val="666699"/>
      </a:dk2>
      <a:lt2>
        <a:srgbClr val="FFFFFF"/>
      </a:lt2>
      <a:accent1>
        <a:srgbClr val="60597B"/>
      </a:accent1>
      <a:accent2>
        <a:srgbClr val="6666FF"/>
      </a:accent2>
      <a:accent3>
        <a:srgbClr val="B8B8CA"/>
      </a:accent3>
      <a:accent4>
        <a:srgbClr val="DADADA"/>
      </a:accent4>
      <a:accent5>
        <a:srgbClr val="B6B5BF"/>
      </a:accent5>
      <a:accent6>
        <a:srgbClr val="5C5CE7"/>
      </a:accent6>
      <a:hlink>
        <a:srgbClr val="99CCFF"/>
      </a:hlink>
      <a:folHlink>
        <a:srgbClr val="FFFF99"/>
      </a:folHlink>
    </a:clrScheme>
    <a:fontScheme name="Шаблон оформления с коринфскими колоннами">
      <a:majorFont>
        <a:latin typeface="Palatino Linotype"/>
        <a:ea typeface=""/>
        <a:cs typeface=""/>
      </a:majorFont>
      <a:minorFont>
        <a:latin typeface="Palatino Linotype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Шаблон оформления с коринфскими колоннам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оформления с коринфскими колоннам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оформления с коринфскими колоннам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оформления с коринфскими колоннам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оформления с коринфскими колоннам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оформления с коринфскими колоннам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оформления с коринфскими колоннам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оформления с коринфскими колоннам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оформления с коринфскими колоннам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оформления с коринфскими колоннам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оформления с коринфскими колоннам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Шаблон оформления с коринфскими колоннам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Wheat">
  <a:themeElements>
    <a:clrScheme name="Wheat 3">
      <a:dk1>
        <a:srgbClr val="000000"/>
      </a:dk1>
      <a:lt1>
        <a:srgbClr val="FFFFFF"/>
      </a:lt1>
      <a:dk2>
        <a:srgbClr val="000000"/>
      </a:dk2>
      <a:lt2>
        <a:srgbClr val="B2B2B2"/>
      </a:lt2>
      <a:accent1>
        <a:srgbClr val="B2B2B2"/>
      </a:accent1>
      <a:accent2>
        <a:srgbClr val="808080"/>
      </a:accent2>
      <a:accent3>
        <a:srgbClr val="FFFFFF"/>
      </a:accent3>
      <a:accent4>
        <a:srgbClr val="000000"/>
      </a:accent4>
      <a:accent5>
        <a:srgbClr val="D5D5D5"/>
      </a:accent5>
      <a:accent6>
        <a:srgbClr val="737373"/>
      </a:accent6>
      <a:hlink>
        <a:srgbClr val="969696"/>
      </a:hlink>
      <a:folHlink>
        <a:srgbClr val="4D4D4D"/>
      </a:folHlink>
    </a:clrScheme>
    <a:fontScheme name="Whea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Wheat 1">
        <a:dk1>
          <a:srgbClr val="00458A"/>
        </a:dk1>
        <a:lt1>
          <a:srgbClr val="D7D6AE"/>
        </a:lt1>
        <a:dk2>
          <a:srgbClr val="000066"/>
        </a:dk2>
        <a:lt2>
          <a:srgbClr val="006666"/>
        </a:lt2>
        <a:accent1>
          <a:srgbClr val="007A77"/>
        </a:accent1>
        <a:accent2>
          <a:srgbClr val="005856"/>
        </a:accent2>
        <a:accent3>
          <a:srgbClr val="AAAAB8"/>
        </a:accent3>
        <a:accent4>
          <a:srgbClr val="B7B794"/>
        </a:accent4>
        <a:accent5>
          <a:srgbClr val="AABEBD"/>
        </a:accent5>
        <a:accent6>
          <a:srgbClr val="004F4D"/>
        </a:accent6>
        <a:hlink>
          <a:srgbClr val="A8A884"/>
        </a:hlink>
        <a:folHlink>
          <a:srgbClr val="867E5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eat 2">
        <a:dk1>
          <a:srgbClr val="000066"/>
        </a:dk1>
        <a:lt1>
          <a:srgbClr val="FFFFFF"/>
        </a:lt1>
        <a:dk2>
          <a:srgbClr val="660066"/>
        </a:dk2>
        <a:lt2>
          <a:srgbClr val="FFFFCC"/>
        </a:lt2>
        <a:accent1>
          <a:srgbClr val="666699"/>
        </a:accent1>
        <a:accent2>
          <a:srgbClr val="000099"/>
        </a:accent2>
        <a:accent3>
          <a:srgbClr val="FFFFFF"/>
        </a:accent3>
        <a:accent4>
          <a:srgbClr val="000056"/>
        </a:accent4>
        <a:accent5>
          <a:srgbClr val="B8B8CA"/>
        </a:accent5>
        <a:accent6>
          <a:srgbClr val="00008A"/>
        </a:accent6>
        <a:hlink>
          <a:srgbClr val="006666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eat 3">
        <a:dk1>
          <a:srgbClr val="000000"/>
        </a:dk1>
        <a:lt1>
          <a:srgbClr val="FFFFFF"/>
        </a:lt1>
        <a:dk2>
          <a:srgbClr val="000000"/>
        </a:dk2>
        <a:lt2>
          <a:srgbClr val="B2B2B2"/>
        </a:lt2>
        <a:accent1>
          <a:srgbClr val="B2B2B2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D5D5D5"/>
        </a:accent5>
        <a:accent6>
          <a:srgbClr val="737373"/>
        </a:accent6>
        <a:hlink>
          <a:srgbClr val="969696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heat 4">
        <a:dk1>
          <a:srgbClr val="003300"/>
        </a:dk1>
        <a:lt1>
          <a:srgbClr val="DBD0B9"/>
        </a:lt1>
        <a:dk2>
          <a:srgbClr val="09472B"/>
        </a:dk2>
        <a:lt2>
          <a:srgbClr val="A38955"/>
        </a:lt2>
        <a:accent1>
          <a:srgbClr val="B8A378"/>
        </a:accent1>
        <a:accent2>
          <a:srgbClr val="8E774A"/>
        </a:accent2>
        <a:accent3>
          <a:srgbClr val="AAB1AC"/>
        </a:accent3>
        <a:accent4>
          <a:srgbClr val="BBB19E"/>
        </a:accent4>
        <a:accent5>
          <a:srgbClr val="D8CEBE"/>
        </a:accent5>
        <a:accent6>
          <a:srgbClr val="806B42"/>
        </a:accent6>
        <a:hlink>
          <a:srgbClr val="A7A743"/>
        </a:hlink>
        <a:folHlink>
          <a:srgbClr val="91977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heat 5">
        <a:dk1>
          <a:srgbClr val="5F5F5F"/>
        </a:dk1>
        <a:lt1>
          <a:srgbClr val="DDDDDD"/>
        </a:lt1>
        <a:dk2>
          <a:srgbClr val="000000"/>
        </a:dk2>
        <a:lt2>
          <a:srgbClr val="5F5F5F"/>
        </a:lt2>
        <a:accent1>
          <a:srgbClr val="B2B2B2"/>
        </a:accent1>
        <a:accent2>
          <a:srgbClr val="808080"/>
        </a:accent2>
        <a:accent3>
          <a:srgbClr val="AAAAAA"/>
        </a:accent3>
        <a:accent4>
          <a:srgbClr val="BDBDBD"/>
        </a:accent4>
        <a:accent5>
          <a:srgbClr val="D5D5D5"/>
        </a:accent5>
        <a:accent6>
          <a:srgbClr val="737373"/>
        </a:accent6>
        <a:hlink>
          <a:srgbClr val="B2B2B2"/>
        </a:hlink>
        <a:folHlink>
          <a:srgbClr val="777777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Шаблон оформления с коринфскими колоннами 11">
    <a:dk1>
      <a:srgbClr val="3E3E5C"/>
    </a:dk1>
    <a:lt1>
      <a:srgbClr val="FFFFFF"/>
    </a:lt1>
    <a:dk2>
      <a:srgbClr val="666699"/>
    </a:dk2>
    <a:lt2>
      <a:srgbClr val="FFFFFF"/>
    </a:lt2>
    <a:accent1>
      <a:srgbClr val="60597B"/>
    </a:accent1>
    <a:accent2>
      <a:srgbClr val="6666FF"/>
    </a:accent2>
    <a:accent3>
      <a:srgbClr val="B8B8CA"/>
    </a:accent3>
    <a:accent4>
      <a:srgbClr val="DADADA"/>
    </a:accent4>
    <a:accent5>
      <a:srgbClr val="B6B5BF"/>
    </a:accent5>
    <a:accent6>
      <a:srgbClr val="5C5CE7"/>
    </a:accent6>
    <a:hlink>
      <a:srgbClr val="99CCFF"/>
    </a:hlink>
    <a:folHlink>
      <a:srgbClr val="FFFF99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261</TotalTime>
  <Words>390</Words>
  <Application>Microsoft Office PowerPoint</Application>
  <PresentationFormat>Экран (4:3)</PresentationFormat>
  <Paragraphs>120</Paragraphs>
  <Slides>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2_Office Theme</vt:lpstr>
      <vt:lpstr>TS030006567</vt:lpstr>
      <vt:lpstr>Шаблон оформления с коринфскими колоннами</vt:lpstr>
      <vt:lpstr>Wheat</vt:lpstr>
      <vt:lpstr>Федеральное агентство научных организаций Федеральное государственное бюджетное  научное учреждение «Всероссийский научно-исследовательский институт физиологии, биохимии и питания животных» </vt:lpstr>
      <vt:lpstr>Презентация PowerPoint</vt:lpstr>
      <vt:lpstr>Презентация PowerPoint</vt:lpstr>
      <vt:lpstr>Презентация PowerPoint</vt:lpstr>
      <vt:lpstr>Благодарю за  внимание !</vt:lpstr>
      <vt:lpstr>Презентация PowerPoint</vt:lpstr>
    </vt:vector>
  </TitlesOfParts>
  <Company>bifip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Director</dc:creator>
  <cp:lastModifiedBy>sony</cp:lastModifiedBy>
  <cp:revision>15</cp:revision>
  <dcterms:created xsi:type="dcterms:W3CDTF">2014-10-15T10:35:59Z</dcterms:created>
  <dcterms:modified xsi:type="dcterms:W3CDTF">2014-10-22T02:16:33Z</dcterms:modified>
</cp:coreProperties>
</file>